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8" r:id="rId3"/>
    <p:sldId id="257" r:id="rId4"/>
    <p:sldId id="258" r:id="rId5"/>
    <p:sldId id="259" r:id="rId6"/>
    <p:sldId id="272" r:id="rId7"/>
    <p:sldId id="262" r:id="rId8"/>
    <p:sldId id="268" r:id="rId9"/>
    <p:sldId id="271" r:id="rId10"/>
    <p:sldId id="260" r:id="rId11"/>
    <p:sldId id="269" r:id="rId12"/>
    <p:sldId id="264" r:id="rId13"/>
    <p:sldId id="275" r:id="rId14"/>
    <p:sldId id="277" r:id="rId15"/>
    <p:sldId id="274" r:id="rId16"/>
    <p:sldId id="261" r:id="rId17"/>
    <p:sldId id="270" r:id="rId18"/>
    <p:sldId id="265" r:id="rId19"/>
    <p:sldId id="276" r:id="rId20"/>
    <p:sldId id="267" r:id="rId2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358634-03E8-4778-B775-ED4BE9013B7F}" type="datetimeFigureOut">
              <a:rPr lang="fr-FR" smtClean="0"/>
              <a:t>09/07/2019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9A1F2-CBA3-4983-87A6-82467CB811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2092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093975"/>
            <a:ext cx="9144000" cy="141598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Emmanuelle RIO 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Colloque EPU 2019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3AD4-87C2-43D1-AB0F-BC73958D7B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008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Emmanuelle RIO 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Colloque EPU 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3AD4-87C2-43D1-AB0F-BC73958D7B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995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Emmanuelle RIO 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Colloque EPU 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3AD4-87C2-43D1-AB0F-BC73958D7B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767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Emmanuelle RIO 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Colloque EPU 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3AD4-87C2-43D1-AB0F-BC73958D7B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8131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2423160"/>
            <a:ext cx="10515600" cy="213931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Emmanuelle RIO 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Colloque EPU 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3AD4-87C2-43D1-AB0F-BC73958D7B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7339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2185415"/>
            <a:ext cx="5181600" cy="3991547"/>
          </a:xfrm>
        </p:spPr>
        <p:txBody>
          <a:bodyPr/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2185415"/>
            <a:ext cx="5181600" cy="399154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Emmanuelle RIO 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Colloque EPU 2019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3AD4-87C2-43D1-AB0F-BC73958D7B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087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216512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3072383"/>
            <a:ext cx="5157787" cy="311727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2165127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3072383"/>
            <a:ext cx="5183188" cy="311728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Emmanuelle RIO 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Colloque EPU 2019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3AD4-87C2-43D1-AB0F-BC73958D7B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9670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Emmanuelle RIO 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Colloque EPU 2019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3AD4-87C2-43D1-AB0F-BC73958D7B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6443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Emmanuelle RIO 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Colloque EPU 2019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3AD4-87C2-43D1-AB0F-BC73958D7B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822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Emmanuelle RIO 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Colloque EPU 2019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3AD4-87C2-43D1-AB0F-BC73958D7B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0114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Emmanuelle RIO 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Colloque EPU 2019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3AD4-87C2-43D1-AB0F-BC73958D7B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644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050" y="0"/>
            <a:ext cx="10267950" cy="191452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8" y="0"/>
            <a:ext cx="1968254" cy="1914525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404872" y="365125"/>
            <a:ext cx="894892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2279649"/>
            <a:ext cx="10515600" cy="3897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Emmanuelle RIO 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Colloque EPU 2019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03AD4-87C2-43D1-AB0F-BC73958D7B5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8574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33728" y="2587751"/>
            <a:ext cx="9144000" cy="141598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Comment rentabiliser les conférences EPU ?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33728" y="4095814"/>
            <a:ext cx="9144000" cy="1655762"/>
          </a:xfrm>
        </p:spPr>
        <p:txBody>
          <a:bodyPr/>
          <a:lstStyle/>
          <a:p>
            <a:r>
              <a:rPr lang="fr-FR" dirty="0" smtClean="0"/>
              <a:t>Une recette probablement non reproductible....</a:t>
            </a:r>
          </a:p>
          <a:p>
            <a:endParaRPr lang="fr-FR" dirty="0"/>
          </a:p>
          <a:p>
            <a:r>
              <a:rPr lang="fr-FR" dirty="0" smtClean="0"/>
              <a:t>Emmanuelle RIO, Université Paris Sud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Emmanuelle RIO 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Colloque EPU 2019</a:t>
            </a:r>
            <a:endParaRPr lang="fr-FR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3AD4-87C2-43D1-AB0F-BC73958D7B5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657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résolution de problème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5236" y="2442969"/>
            <a:ext cx="6586728" cy="2603247"/>
          </a:xfrm>
        </p:spPr>
        <p:txBody>
          <a:bodyPr/>
          <a:lstStyle/>
          <a:p>
            <a:r>
              <a:rPr lang="fr-FR" dirty="0"/>
              <a:t>Combien de ballons faut-il pour soulever un être humain </a:t>
            </a:r>
            <a:r>
              <a:rPr lang="fr-FR" dirty="0" smtClean="0"/>
              <a:t>?</a:t>
            </a:r>
          </a:p>
          <a:p>
            <a:r>
              <a:rPr lang="fr-FR" dirty="0"/>
              <a:t>Il fait chaud, on ajoute un glaçon à son verre d’eau pour se rafraîchir. Quelle est la température du verre d’eau après la fonte du glaçon ?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Emmanuelle RIO 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Colloque EPU 2019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3AD4-87C2-43D1-AB0F-BC73958D7B58}" type="slidenum">
              <a:rPr lang="fr-FR" smtClean="0"/>
              <a:t>10</a:t>
            </a:fld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7699248" y="2313432"/>
            <a:ext cx="4142232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Faire un schéma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Lister les paramètres et les reporter sur le schéma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FF0000"/>
                </a:solidFill>
              </a:rPr>
              <a:t>Donner des formules de physique utiles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FF0000"/>
                </a:solidFill>
              </a:rPr>
              <a:t>Expliquer une démarche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Ecrire une expression littérale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Faire une application numérique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Commenter</a:t>
            </a:r>
          </a:p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8084468" y="5376671"/>
            <a:ext cx="3795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Sources : 	Cours de Jean-Michel </a:t>
            </a:r>
            <a:r>
              <a:rPr lang="fr-FR" dirty="0" err="1" smtClean="0"/>
              <a:t>Courty</a:t>
            </a:r>
            <a:endParaRPr lang="fr-FR" dirty="0"/>
          </a:p>
        </p:txBody>
      </p:sp>
      <p:sp>
        <p:nvSpPr>
          <p:cNvPr id="9" name="Flèche droite 8"/>
          <p:cNvSpPr/>
          <p:nvPr/>
        </p:nvSpPr>
        <p:spPr>
          <a:xfrm>
            <a:off x="2833116" y="5239511"/>
            <a:ext cx="978408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4038600" y="5158662"/>
            <a:ext cx="31708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Donner quelques réflexes</a:t>
            </a:r>
          </a:p>
          <a:p>
            <a:r>
              <a:rPr lang="fr-FR" dirty="0" smtClean="0"/>
              <a:t>Donner confiance aux étudiants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Commencer à modéliser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337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Mener à bien des expériences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Faire des </a:t>
            </a:r>
            <a:r>
              <a:rPr lang="fr-FR" dirty="0" err="1" smtClean="0"/>
              <a:t>TPs</a:t>
            </a:r>
            <a:r>
              <a:rPr lang="fr-FR" dirty="0" smtClean="0"/>
              <a:t> en s’attachant à la méthode expérimentale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Emmanuelle RIO 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Colloque EPU 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3AD4-87C2-43D1-AB0F-BC73958D7B58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9417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travail des </a:t>
            </a:r>
            <a:r>
              <a:rPr lang="fr-FR" dirty="0" err="1" smtClean="0"/>
              <a:t>TPs</a:t>
            </a:r>
            <a:r>
              <a:rPr lang="fr-FR" dirty="0" smtClean="0"/>
              <a:t> – l’utilisation du smartphone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Une séance de manipulation : le pendule 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Emmanuelle RIO 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Colloque EPU 2019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3AD4-87C2-43D1-AB0F-BC73958D7B58}" type="slidenum">
              <a:rPr lang="fr-FR" smtClean="0"/>
              <a:t>12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7570204" y="5712658"/>
            <a:ext cx="3407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Source : les tutos d’Ulysse </a:t>
            </a:r>
            <a:r>
              <a:rPr lang="fr-FR" dirty="0" err="1" smtClean="0"/>
              <a:t>Delabre</a:t>
            </a:r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66" y="2852592"/>
            <a:ext cx="1816536" cy="3229398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978" y="2852592"/>
            <a:ext cx="1816536" cy="3229398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091" y="2852592"/>
            <a:ext cx="1816536" cy="3229398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7463245" y="3457302"/>
            <a:ext cx="43688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Pourquoi le smartphone ?</a:t>
            </a:r>
          </a:p>
          <a:p>
            <a:r>
              <a:rPr lang="fr-FR" dirty="0" smtClean="0"/>
              <a:t>=&gt; Pour ne pas installer une salle de TP </a:t>
            </a:r>
            <a:r>
              <a:rPr lang="fr-FR" dirty="0" err="1" smtClean="0"/>
              <a:t>adhoc</a:t>
            </a:r>
            <a:r>
              <a:rPr lang="fr-FR" dirty="0" smtClean="0"/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465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travail des </a:t>
            </a:r>
            <a:r>
              <a:rPr lang="fr-FR" dirty="0" err="1" smtClean="0"/>
              <a:t>TPs</a:t>
            </a:r>
            <a:r>
              <a:rPr lang="fr-FR" dirty="0" smtClean="0"/>
              <a:t> – l’utilisation du smartphone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séance de manipulation : le pendule 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Emmanuelle RIO 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Colloque EPU 2019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3AD4-87C2-43D1-AB0F-BC73958D7B58}" type="slidenum">
              <a:rPr lang="fr-FR" smtClean="0"/>
              <a:t>13</a:t>
            </a:fld>
            <a:endParaRPr lang="fr-FR"/>
          </a:p>
        </p:txBody>
      </p:sp>
      <p:pic>
        <p:nvPicPr>
          <p:cNvPr id="9" name="Imag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776" y="3148009"/>
            <a:ext cx="3941173" cy="2955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560975" y="1939490"/>
            <a:ext cx="3165799" cy="516238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oneTexte 5"/>
          <p:cNvSpPr txBox="1"/>
          <p:nvPr/>
        </p:nvSpPr>
        <p:spPr>
          <a:xfrm>
            <a:off x="9361714" y="6392385"/>
            <a:ext cx="1573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© </a:t>
            </a:r>
            <a:r>
              <a:rPr lang="fr-FR" dirty="0" err="1" smtClean="0"/>
              <a:t>Reda</a:t>
            </a:r>
            <a:r>
              <a:rPr lang="fr-FR" dirty="0" smtClean="0"/>
              <a:t> Gouda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6842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Comparer théorie et </a:t>
            </a:r>
            <a:r>
              <a:rPr lang="fr-FR" dirty="0" smtClean="0"/>
              <a:t>expériences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Emmanuelle RIO 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Colloque EPU 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3AD4-87C2-43D1-AB0F-BC73958D7B58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7884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travail des </a:t>
            </a:r>
            <a:r>
              <a:rPr lang="fr-FR" dirty="0" err="1" smtClean="0"/>
              <a:t>TPs</a:t>
            </a:r>
            <a:r>
              <a:rPr lang="fr-FR" dirty="0" smtClean="0"/>
              <a:t> – comparer modèle et expérience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Espace réservé du contenu 7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2364152"/>
                <a:ext cx="10515600" cy="389731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fr-FR" dirty="0" smtClean="0"/>
                  <a:t>Une </a:t>
                </a:r>
                <a:r>
                  <a:rPr lang="fr-FR" dirty="0" smtClean="0"/>
                  <a:t>séance de traitement de </a:t>
                </a:r>
                <a:r>
                  <a:rPr lang="fr-FR" dirty="0" smtClean="0"/>
                  <a:t>données informatique (open office)</a:t>
                </a:r>
                <a:endParaRPr lang="fr-FR" dirty="0" smtClean="0"/>
              </a:p>
              <a:p>
                <a:pPr marL="0" indent="0">
                  <a:buNone/>
                </a:pPr>
                <a:r>
                  <a:rPr lang="fr-FR" b="0" dirty="0"/>
                  <a:t>	</a:t>
                </a:r>
                <a:r>
                  <a:rPr lang="fr-FR" b="0" dirty="0" smtClean="0"/>
                  <a:t>	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ad>
                      <m:radPr>
                        <m:degHide m:val="on"/>
                        <m:ctrlP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𝑙</m:t>
                            </m:r>
                          </m:num>
                          <m:den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𝑔</m:t>
                            </m:r>
                          </m:den>
                        </m:f>
                      </m:e>
                    </m:rad>
                  </m:oMath>
                </a14:m>
                <a:endParaRPr lang="fr-FR" dirty="0"/>
              </a:p>
            </p:txBody>
          </p:sp>
        </mc:Choice>
        <mc:Fallback>
          <p:sp>
            <p:nvSpPr>
              <p:cNvPr id="8" name="Espace réservé du contenu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364152"/>
                <a:ext cx="10515600" cy="3897313"/>
              </a:xfrm>
              <a:blipFill>
                <a:blip r:embed="rId2"/>
                <a:stretch>
                  <a:fillRect l="-1217" t="-266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Emmanuelle RIO 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Colloque EPU 2019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3AD4-87C2-43D1-AB0F-BC73958D7B58}" type="slidenum">
              <a:rPr lang="fr-FR" smtClean="0"/>
              <a:t>15</a:t>
            </a:fld>
            <a:endParaRPr lang="fr-FR"/>
          </a:p>
        </p:txBody>
      </p:sp>
      <p:cxnSp>
        <p:nvCxnSpPr>
          <p:cNvPr id="7" name="Connecteur droit avec flèche 6"/>
          <p:cNvCxnSpPr/>
          <p:nvPr/>
        </p:nvCxnSpPr>
        <p:spPr>
          <a:xfrm flipH="1" flipV="1">
            <a:off x="5425440" y="3702055"/>
            <a:ext cx="8709" cy="24645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V="1">
            <a:off x="5138057" y="5887907"/>
            <a:ext cx="4737463" cy="435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5050971" y="35173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fr-F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9787094" y="5948866"/>
                <a:ext cx="468590" cy="4074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fr-F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e>
                      </m:ra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7094" y="5948866"/>
                <a:ext cx="468590" cy="4074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ZoneTexte 14"/>
          <p:cNvSpPr txBox="1"/>
          <p:nvPr/>
        </p:nvSpPr>
        <p:spPr>
          <a:xfrm>
            <a:off x="6191794" y="3648891"/>
            <a:ext cx="42974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Comment comparer théorie et expérience ?</a:t>
            </a:r>
          </a:p>
          <a:p>
            <a:r>
              <a:rPr lang="fr-FR" dirty="0"/>
              <a:t>	</a:t>
            </a:r>
            <a:r>
              <a:rPr lang="fr-FR" dirty="0" smtClean="0"/>
              <a:t>De manière qualitative ?</a:t>
            </a:r>
          </a:p>
          <a:p>
            <a:r>
              <a:rPr lang="fr-FR" dirty="0"/>
              <a:t>	</a:t>
            </a:r>
            <a:r>
              <a:rPr lang="fr-FR" dirty="0" smtClean="0"/>
              <a:t>De manière quantitative ?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662954" y="5987930"/>
            <a:ext cx="1199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Source ???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1124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travail des </a:t>
            </a:r>
            <a:r>
              <a:rPr lang="fr-FR" dirty="0" err="1" smtClean="0"/>
              <a:t>TPs</a:t>
            </a:r>
            <a:r>
              <a:rPr lang="fr-FR" dirty="0" smtClean="0"/>
              <a:t> –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continued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Créer des outils communs pour l’ensemble du cycle de licence</a:t>
            </a:r>
          </a:p>
          <a:p>
            <a:r>
              <a:rPr lang="fr-FR" dirty="0" smtClean="0"/>
              <a:t>Les incertitudes : un discours commun qui prend en compte une cohérence entre le lycée, l’université et les différentes habitudes prises en recherche par les enseignants? </a:t>
            </a:r>
            <a:r>
              <a:rPr lang="fr-FR" dirty="0" smtClean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Une grille </a:t>
            </a:r>
            <a:r>
              <a:rPr lang="fr-FR" dirty="0" err="1" smtClean="0"/>
              <a:t>critériée</a:t>
            </a:r>
            <a:r>
              <a:rPr lang="fr-FR" dirty="0" smtClean="0"/>
              <a:t> et des conseils de rédaction </a:t>
            </a:r>
            <a:r>
              <a:rPr lang="fr-FR" dirty="0" smtClean="0"/>
              <a:t>pour avoir un message commun sur les CR de TP ? </a:t>
            </a:r>
            <a:r>
              <a:rPr lang="fr-FR" dirty="0" smtClean="0">
                <a:sym typeface="Wingdings" panose="05000000000000000000" pitchFamily="2" charset="2"/>
              </a:rPr>
              <a:t></a:t>
            </a:r>
            <a:r>
              <a:rPr lang="fr-FR" dirty="0">
                <a:sym typeface="Wingdings" panose="05000000000000000000" pitchFamily="2" charset="2"/>
              </a:rPr>
              <a:t> 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Emmanuelle RIO 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Colloque EPU 2019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3AD4-87C2-43D1-AB0F-BC73958D7B58}" type="slidenum">
              <a:rPr lang="fr-FR" smtClean="0"/>
              <a:t>16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6818811" y="5704114"/>
            <a:ext cx="4324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Sources :  Présentations de Aude </a:t>
            </a:r>
            <a:r>
              <a:rPr lang="fr-FR" dirty="0" err="1" smtClean="0"/>
              <a:t>Caussarieu</a:t>
            </a:r>
            <a:endParaRPr lang="fr-FR" dirty="0" smtClean="0"/>
          </a:p>
          <a:p>
            <a:r>
              <a:rPr lang="fr-FR" dirty="0"/>
              <a:t>	</a:t>
            </a:r>
            <a:r>
              <a:rPr lang="fr-FR" dirty="0" smtClean="0"/>
              <a:t>Formation de Christian Hoffmann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04670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Bonus : rendre les étudiants actifs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8606" y="4589463"/>
            <a:ext cx="10528844" cy="1500187"/>
          </a:xfrm>
        </p:spPr>
        <p:txBody>
          <a:bodyPr/>
          <a:lstStyle/>
          <a:p>
            <a:r>
              <a:rPr lang="fr-FR" dirty="0" smtClean="0"/>
              <a:t>… même avec un espace de liberté limité et sans collègues motivés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Emmanuelle RIO 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Colloque EPU 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3AD4-87C2-43D1-AB0F-BC73958D7B58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3313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Rendre les étudiants actifs : les boîtiers de vote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Emmanuelle RIO 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Colloque EPU 2019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3AD4-87C2-43D1-AB0F-BC73958D7B58}" type="slidenum">
              <a:rPr lang="fr-FR" smtClean="0"/>
              <a:t>18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557348" y="2142307"/>
            <a:ext cx="110773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 smtClean="0"/>
              <a:t>Pour animer un cours ?	</a:t>
            </a:r>
          </a:p>
          <a:p>
            <a:pPr lvl="1"/>
            <a:endParaRPr lang="fr-FR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 smtClean="0"/>
              <a:t>Pour faire des révisions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3200" dirty="0" smtClean="0"/>
              <a:t>Refaire un cours de manière interactive en évitant l’impression de redite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3200" dirty="0" smtClean="0"/>
              <a:t>Pour proposer une discussion avant un examen, un partiel : s’</a:t>
            </a:r>
            <a:r>
              <a:rPr lang="fr-FR" sz="3200" dirty="0" err="1" smtClean="0"/>
              <a:t>auto-évaluer</a:t>
            </a:r>
            <a:r>
              <a:rPr lang="fr-FR" sz="3200" dirty="0" smtClean="0"/>
              <a:t>, rappeler les points importants…</a:t>
            </a:r>
            <a:endParaRPr lang="fr-FR" sz="3200" dirty="0"/>
          </a:p>
        </p:txBody>
      </p:sp>
      <p:sp>
        <p:nvSpPr>
          <p:cNvPr id="7" name="ZoneTexte 6"/>
          <p:cNvSpPr txBox="1"/>
          <p:nvPr/>
        </p:nvSpPr>
        <p:spPr>
          <a:xfrm>
            <a:off x="7280366" y="5765074"/>
            <a:ext cx="31275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Source : 	Simon </a:t>
            </a:r>
            <a:r>
              <a:rPr lang="fr-FR" dirty="0" err="1" smtClean="0"/>
              <a:t>Ayrinhac</a:t>
            </a:r>
            <a:endParaRPr lang="fr-FR" dirty="0" smtClean="0"/>
          </a:p>
          <a:p>
            <a:r>
              <a:rPr lang="fr-FR" dirty="0"/>
              <a:t>	</a:t>
            </a:r>
            <a:r>
              <a:rPr lang="fr-FR" dirty="0" err="1" smtClean="0"/>
              <a:t>Clickers</a:t>
            </a:r>
            <a:r>
              <a:rPr lang="fr-FR" dirty="0" smtClean="0"/>
              <a:t> puis </a:t>
            </a:r>
            <a:r>
              <a:rPr lang="fr-FR" dirty="0" err="1" smtClean="0"/>
              <a:t>Wooclap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9587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Rendre les étudiants actifs : les </a:t>
            </a:r>
            <a:r>
              <a:rPr lang="fr-FR" dirty="0" err="1" smtClean="0"/>
              <a:t>TDs</a:t>
            </a:r>
            <a:r>
              <a:rPr lang="fr-FR" dirty="0" smtClean="0"/>
              <a:t> en autonomie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Emmanuelle RIO 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Colloque EPU 2019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3AD4-87C2-43D1-AB0F-BC73958D7B58}" type="slidenum">
              <a:rPr lang="fr-FR" smtClean="0"/>
              <a:t>19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8072846" y="5817326"/>
            <a:ext cx="2942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Source : Nathalie </a:t>
            </a:r>
            <a:r>
              <a:rPr lang="fr-FR" dirty="0" err="1" smtClean="0"/>
              <a:t>Lidgi-Guigui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793966" y="2542902"/>
            <a:ext cx="63594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 err="1" smtClean="0"/>
              <a:t>TDs</a:t>
            </a:r>
            <a:r>
              <a:rPr lang="fr-FR" sz="3200" dirty="0" smtClean="0"/>
              <a:t> en petits groupes</a:t>
            </a:r>
          </a:p>
          <a:p>
            <a:endParaRPr lang="fr-FR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 smtClean="0"/>
              <a:t>Avec quelques conditions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3200" dirty="0" smtClean="0"/>
              <a:t>Travail en petit groupe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3200" dirty="0" smtClean="0"/>
              <a:t>Absence de correction en direct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3200" dirty="0" smtClean="0"/>
              <a:t>Travail à rendre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362987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Le(s) glaneur(s) et la glaneuse 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Emmanuelle RIO 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Colloque EPU 2019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3AD4-87C2-43D1-AB0F-BC73958D7B58}" type="slidenum">
              <a:rPr lang="fr-FR" smtClean="0"/>
              <a:t>2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108" y="2032491"/>
            <a:ext cx="3536355" cy="4767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4708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r-FR" dirty="0" smtClean="0"/>
              <a:t>EPU c’est important parce qu’on rencontre des collègues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Les collègues ne sont pas avares de leur travail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Pour moi, ce lien n’est pas remplaçable </a:t>
            </a:r>
            <a:r>
              <a:rPr lang="fr-FR" dirty="0" smtClean="0"/>
              <a:t>(mais </a:t>
            </a:r>
            <a:r>
              <a:rPr lang="fr-FR" dirty="0" err="1" smtClean="0"/>
              <a:t>complétable</a:t>
            </a:r>
            <a:r>
              <a:rPr lang="fr-FR" dirty="0" smtClean="0"/>
              <a:t> ?) par </a:t>
            </a:r>
            <a:r>
              <a:rPr lang="fr-FR" dirty="0" smtClean="0"/>
              <a:t>une plateforme/forum/mailing liste…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Emmanuelle RIO 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Colloque EPU 2019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3AD4-87C2-43D1-AB0F-BC73958D7B58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763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ingrédients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279649"/>
            <a:ext cx="10515600" cy="518415"/>
          </a:xfrm>
        </p:spPr>
        <p:txBody>
          <a:bodyPr/>
          <a:lstStyle/>
          <a:p>
            <a:r>
              <a:rPr lang="fr-FR" dirty="0" smtClean="0"/>
              <a:t>Identifier des idoles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Emmanuelle RIO 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Colloque EPU 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3AD4-87C2-43D1-AB0F-BC73958D7B58}" type="slidenum">
              <a:rPr lang="fr-FR" smtClean="0"/>
              <a:t>3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592" y="2985108"/>
            <a:ext cx="1331722" cy="133172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009240"/>
            <a:ext cx="1307590" cy="130759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3395" y="3002120"/>
            <a:ext cx="1713139" cy="132378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159" y="2985108"/>
            <a:ext cx="1292352" cy="1292352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143" y="3006568"/>
            <a:ext cx="1310262" cy="1310262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2273810" y="4443984"/>
            <a:ext cx="1307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Guillaume Blanc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3819143" y="4443984"/>
            <a:ext cx="1307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Aude</a:t>
            </a:r>
          </a:p>
          <a:p>
            <a:pPr algn="ctr"/>
            <a:r>
              <a:rPr lang="fr-FR" dirty="0" err="1" smtClean="0"/>
              <a:t>Caussarieu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5423540" y="4443983"/>
            <a:ext cx="1307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Jean-Michel</a:t>
            </a:r>
          </a:p>
          <a:p>
            <a:pPr algn="ctr"/>
            <a:r>
              <a:rPr lang="fr-FR" dirty="0" err="1" smtClean="0"/>
              <a:t>Courty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7139854" y="4440223"/>
            <a:ext cx="1307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Ulysse </a:t>
            </a:r>
            <a:r>
              <a:rPr lang="fr-FR" dirty="0" err="1" smtClean="0"/>
              <a:t>Delabre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8856169" y="4440223"/>
            <a:ext cx="1307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Nathalie </a:t>
            </a:r>
            <a:r>
              <a:rPr lang="fr-FR" dirty="0" err="1" smtClean="0"/>
              <a:t>Lidgi-Guigui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2927605" y="5774323"/>
            <a:ext cx="6512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Simon </a:t>
            </a:r>
            <a:r>
              <a:rPr lang="fr-FR" dirty="0" err="1" smtClean="0"/>
              <a:t>Ayrinhac</a:t>
            </a:r>
            <a:r>
              <a:rPr lang="fr-FR" dirty="0" smtClean="0"/>
              <a:t> 	Frédéric Blanc 	</a:t>
            </a:r>
            <a:r>
              <a:rPr lang="fr-FR" dirty="0" smtClean="0"/>
              <a:t> </a:t>
            </a:r>
            <a:r>
              <a:rPr lang="fr-FR" dirty="0" smtClean="0"/>
              <a:t>Christian Hoffmann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4280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ingrédients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179065"/>
            <a:ext cx="10515600" cy="3033015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fr-FR" sz="4000" dirty="0"/>
              <a:t>Avoir un espace de liberté</a:t>
            </a:r>
          </a:p>
          <a:p>
            <a:pPr lvl="1">
              <a:lnSpc>
                <a:spcPct val="170000"/>
              </a:lnSpc>
            </a:pPr>
            <a:r>
              <a:rPr lang="fr-FR" sz="2900" dirty="0" smtClean="0"/>
              <a:t>UE méthodologie </a:t>
            </a:r>
          </a:p>
          <a:p>
            <a:pPr lvl="1">
              <a:lnSpc>
                <a:spcPct val="170000"/>
              </a:lnSpc>
            </a:pPr>
            <a:r>
              <a:rPr lang="fr-FR" sz="2900" dirty="0" smtClean="0"/>
              <a:t>Parcours MPI et PCST </a:t>
            </a:r>
          </a:p>
          <a:p>
            <a:pPr lvl="1">
              <a:lnSpc>
                <a:spcPct val="170000"/>
              </a:lnSpc>
            </a:pPr>
            <a:r>
              <a:rPr lang="fr-FR" sz="2900" dirty="0" smtClean="0"/>
              <a:t>12-15 groupes de TD</a:t>
            </a:r>
          </a:p>
          <a:p>
            <a:pPr lvl="1">
              <a:lnSpc>
                <a:spcPct val="170000"/>
              </a:lnSpc>
            </a:pPr>
            <a:r>
              <a:rPr lang="fr-FR" sz="2900" dirty="0" smtClean="0"/>
              <a:t>300-450 étudiants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Emmanuelle RIO 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Colloque EPU 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3AD4-87C2-43D1-AB0F-BC73958D7B5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194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ingrédients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179065"/>
            <a:ext cx="10515600" cy="765303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fr-FR" sz="4000" dirty="0"/>
              <a:t>Avoir </a:t>
            </a:r>
            <a:r>
              <a:rPr lang="fr-FR" sz="4000" dirty="0" smtClean="0"/>
              <a:t>des collègues motivés pour tenter des trucs</a:t>
            </a:r>
            <a:endParaRPr lang="fr-FR" sz="4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Emmanuelle RIO 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Colloque EPU 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3AD4-87C2-43D1-AB0F-BC73958D7B58}" type="slidenum">
              <a:rPr lang="fr-FR" smtClean="0"/>
              <a:t>5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057400" y="3121256"/>
            <a:ext cx="20810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Ralph Abi </a:t>
            </a:r>
            <a:r>
              <a:rPr lang="fr-FR" dirty="0" err="1" smtClean="0"/>
              <a:t>Rizk</a:t>
            </a:r>
            <a:endParaRPr lang="fr-FR" dirty="0" smtClean="0"/>
          </a:p>
          <a:p>
            <a:r>
              <a:rPr lang="fr-FR" dirty="0" smtClean="0"/>
              <a:t>Alice </a:t>
            </a:r>
            <a:r>
              <a:rPr lang="fr-FR" dirty="0" err="1" smtClean="0"/>
              <a:t>Aléon-Toppani</a:t>
            </a:r>
            <a:endParaRPr lang="fr-FR" dirty="0" smtClean="0"/>
          </a:p>
          <a:p>
            <a:r>
              <a:rPr lang="fr-FR" dirty="0" smtClean="0"/>
              <a:t>Julien Basset</a:t>
            </a:r>
          </a:p>
          <a:p>
            <a:r>
              <a:rPr lang="fr-FR" dirty="0" smtClean="0"/>
              <a:t>Lisa </a:t>
            </a:r>
            <a:r>
              <a:rPr lang="fr-FR" dirty="0" err="1" smtClean="0"/>
              <a:t>Bugnet</a:t>
            </a:r>
            <a:endParaRPr lang="fr-FR" dirty="0" smtClean="0"/>
          </a:p>
          <a:p>
            <a:r>
              <a:rPr lang="fr-FR" dirty="0" smtClean="0"/>
              <a:t>Frédéric Bouquet</a:t>
            </a:r>
          </a:p>
          <a:p>
            <a:r>
              <a:rPr lang="fr-FR" dirty="0" smtClean="0"/>
              <a:t>Yacine </a:t>
            </a:r>
            <a:r>
              <a:rPr lang="fr-FR" dirty="0" err="1" smtClean="0"/>
              <a:t>Chitour</a:t>
            </a:r>
            <a:endParaRPr lang="fr-FR" dirty="0" smtClean="0"/>
          </a:p>
          <a:p>
            <a:r>
              <a:rPr lang="fr-FR" dirty="0" smtClean="0"/>
              <a:t>Astrid </a:t>
            </a:r>
            <a:r>
              <a:rPr lang="fr-FR" dirty="0" err="1" smtClean="0"/>
              <a:t>Decoene</a:t>
            </a:r>
            <a:endParaRPr lang="fr-FR" dirty="0" smtClean="0"/>
          </a:p>
          <a:p>
            <a:r>
              <a:rPr lang="fr-FR" dirty="0" err="1" smtClean="0"/>
              <a:t>Hiba</a:t>
            </a:r>
            <a:r>
              <a:rPr lang="fr-FR" dirty="0" smtClean="0"/>
              <a:t> </a:t>
            </a:r>
            <a:r>
              <a:rPr lang="fr-FR" dirty="0" err="1" smtClean="0"/>
              <a:t>Diab</a:t>
            </a:r>
            <a:endParaRPr lang="fr-FR" dirty="0" smtClean="0"/>
          </a:p>
          <a:p>
            <a:r>
              <a:rPr lang="fr-FR" dirty="0" smtClean="0"/>
              <a:t>Catherine </a:t>
            </a:r>
            <a:r>
              <a:rPr lang="fr-FR" dirty="0" err="1" smtClean="0"/>
              <a:t>Even</a:t>
            </a:r>
            <a:endParaRPr lang="fr-FR" dirty="0" smtClean="0"/>
          </a:p>
          <a:p>
            <a:r>
              <a:rPr lang="fr-FR" dirty="0" smtClean="0"/>
              <a:t>Stéphane </a:t>
            </a:r>
            <a:r>
              <a:rPr lang="fr-FR" dirty="0" err="1" smtClean="0"/>
              <a:t>Fishler</a:t>
            </a:r>
            <a:endParaRPr lang="fr-FR" dirty="0" smtClean="0"/>
          </a:p>
          <a:p>
            <a:endParaRPr lang="fr-FR" dirty="0" smtClean="0"/>
          </a:p>
        </p:txBody>
      </p:sp>
      <p:sp>
        <p:nvSpPr>
          <p:cNvPr id="8" name="ZoneTexte 7"/>
          <p:cNvSpPr txBox="1"/>
          <p:nvPr/>
        </p:nvSpPr>
        <p:spPr>
          <a:xfrm>
            <a:off x="5166808" y="3121256"/>
            <a:ext cx="233006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Dominique </a:t>
            </a:r>
            <a:r>
              <a:rPr lang="fr-FR" dirty="0" err="1" smtClean="0"/>
              <a:t>Guianvarch</a:t>
            </a:r>
            <a:endParaRPr lang="fr-FR" dirty="0" smtClean="0"/>
          </a:p>
          <a:p>
            <a:r>
              <a:rPr lang="fr-FR" dirty="0" smtClean="0"/>
              <a:t>Clarisse </a:t>
            </a:r>
            <a:r>
              <a:rPr lang="fr-FR" dirty="0" err="1" smtClean="0"/>
              <a:t>Hammadache</a:t>
            </a:r>
            <a:endParaRPr lang="fr-FR" dirty="0" smtClean="0"/>
          </a:p>
          <a:p>
            <a:r>
              <a:rPr lang="fr-FR" dirty="0" smtClean="0"/>
              <a:t>Florent </a:t>
            </a:r>
            <a:r>
              <a:rPr lang="fr-FR" dirty="0" err="1" smtClean="0"/>
              <a:t>Hivert</a:t>
            </a:r>
            <a:endParaRPr lang="fr-FR" dirty="0" smtClean="0"/>
          </a:p>
          <a:p>
            <a:r>
              <a:rPr lang="fr-FR" dirty="0" smtClean="0"/>
              <a:t>Vincent </a:t>
            </a:r>
            <a:r>
              <a:rPr lang="fr-FR" dirty="0" err="1" smtClean="0"/>
              <a:t>Jeudy</a:t>
            </a:r>
            <a:endParaRPr lang="fr-FR" dirty="0" smtClean="0"/>
          </a:p>
          <a:p>
            <a:r>
              <a:rPr lang="fr-FR" dirty="0" smtClean="0"/>
              <a:t>Gaël </a:t>
            </a:r>
            <a:r>
              <a:rPr lang="fr-FR" dirty="0" err="1" smtClean="0"/>
              <a:t>Latour</a:t>
            </a:r>
            <a:endParaRPr lang="fr-FR" dirty="0" smtClean="0"/>
          </a:p>
          <a:p>
            <a:r>
              <a:rPr lang="fr-FR" dirty="0" smtClean="0"/>
              <a:t>Edouard Lecoq</a:t>
            </a:r>
          </a:p>
          <a:p>
            <a:r>
              <a:rPr lang="fr-FR" dirty="0" smtClean="0"/>
              <a:t>Valentin Lefranc</a:t>
            </a:r>
          </a:p>
          <a:p>
            <a:r>
              <a:rPr lang="fr-FR" dirty="0" err="1" smtClean="0"/>
              <a:t>Samrit</a:t>
            </a:r>
            <a:r>
              <a:rPr lang="fr-FR" dirty="0" smtClean="0"/>
              <a:t> </a:t>
            </a:r>
            <a:r>
              <a:rPr lang="fr-FR" dirty="0" err="1" smtClean="0"/>
              <a:t>Mainali</a:t>
            </a:r>
            <a:endParaRPr lang="fr-FR" dirty="0" smtClean="0"/>
          </a:p>
          <a:p>
            <a:r>
              <a:rPr lang="fr-FR" dirty="0" err="1" smtClean="0"/>
              <a:t>Michele</a:t>
            </a:r>
            <a:r>
              <a:rPr lang="fr-FR" dirty="0" smtClean="0"/>
              <a:t> </a:t>
            </a:r>
            <a:r>
              <a:rPr lang="fr-FR" dirty="0" err="1" smtClean="0"/>
              <a:t>Mancuso</a:t>
            </a:r>
            <a:endParaRPr lang="fr-FR" dirty="0" smtClean="0"/>
          </a:p>
          <a:p>
            <a:r>
              <a:rPr lang="fr-FR" dirty="0" smtClean="0"/>
              <a:t>Martin </a:t>
            </a:r>
            <a:r>
              <a:rPr lang="fr-FR" dirty="0" err="1" smtClean="0"/>
              <a:t>novoa</a:t>
            </a:r>
            <a:r>
              <a:rPr lang="fr-FR" dirty="0" smtClean="0"/>
              <a:t> Brunet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8525255" y="3121256"/>
            <a:ext cx="22829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Frédéric Pain</a:t>
            </a:r>
          </a:p>
          <a:p>
            <a:r>
              <a:rPr lang="fr-FR" dirty="0" smtClean="0"/>
              <a:t>Claude Pasquier</a:t>
            </a:r>
          </a:p>
          <a:p>
            <a:r>
              <a:rPr lang="fr-FR" dirty="0" smtClean="0"/>
              <a:t>Olivier </a:t>
            </a:r>
            <a:r>
              <a:rPr lang="fr-FR" dirty="0" err="1" smtClean="0"/>
              <a:t>Plantevin</a:t>
            </a:r>
            <a:endParaRPr lang="fr-FR" dirty="0" smtClean="0"/>
          </a:p>
          <a:p>
            <a:r>
              <a:rPr lang="fr-FR" dirty="0" err="1" smtClean="0"/>
              <a:t>Anniina</a:t>
            </a:r>
            <a:r>
              <a:rPr lang="fr-FR" dirty="0" smtClean="0"/>
              <a:t> </a:t>
            </a:r>
            <a:r>
              <a:rPr lang="fr-FR" dirty="0" err="1" smtClean="0"/>
              <a:t>Salonen</a:t>
            </a:r>
            <a:endParaRPr lang="fr-FR" dirty="0" smtClean="0"/>
          </a:p>
          <a:p>
            <a:r>
              <a:rPr lang="fr-FR" dirty="0" err="1" smtClean="0"/>
              <a:t>Imen</a:t>
            </a:r>
            <a:r>
              <a:rPr lang="fr-FR" dirty="0" smtClean="0"/>
              <a:t> </a:t>
            </a:r>
            <a:r>
              <a:rPr lang="fr-FR" dirty="0" err="1" smtClean="0"/>
              <a:t>Taktak</a:t>
            </a:r>
            <a:endParaRPr lang="fr-FR" dirty="0" smtClean="0"/>
          </a:p>
          <a:p>
            <a:r>
              <a:rPr lang="fr-FR" dirty="0" smtClean="0"/>
              <a:t>Carole </a:t>
            </a:r>
            <a:r>
              <a:rPr lang="fr-FR" dirty="0" err="1" smtClean="0"/>
              <a:t>Vouille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7085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L’introduction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Démarche expérimentale et comparaison théorie/expérience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Emmanuelle RIO 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Colloque EPU 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3AD4-87C2-43D1-AB0F-BC73958D7B58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9134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but de l’UE et son introduction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838200" y="2279649"/>
            <a:ext cx="8662416" cy="4076701"/>
          </a:xfrm>
        </p:spPr>
        <p:txBody>
          <a:bodyPr/>
          <a:lstStyle/>
          <a:p>
            <a:r>
              <a:rPr lang="fr-FR" dirty="0" smtClean="0"/>
              <a:t>Introduire une méthode de physique expérimentale : la comparaison théorie/expérience</a:t>
            </a:r>
          </a:p>
          <a:p>
            <a:r>
              <a:rPr lang="fr-FR" dirty="0" smtClean="0"/>
              <a:t>Travail sur l’exemple du dérèglement climatique</a:t>
            </a:r>
          </a:p>
          <a:p>
            <a:pPr lvl="1"/>
            <a:r>
              <a:rPr lang="fr-FR" dirty="0" smtClean="0"/>
              <a:t>Etablir une corrélation (production de CO</a:t>
            </a:r>
            <a:r>
              <a:rPr lang="fr-FR" baseline="-25000" dirty="0" smtClean="0"/>
              <a:t>2 </a:t>
            </a:r>
            <a:r>
              <a:rPr lang="fr-FR" dirty="0" smtClean="0"/>
              <a:t>par l’homme/croissance de la température)</a:t>
            </a:r>
            <a:endParaRPr lang="fr-FR" baseline="-25000" dirty="0" smtClean="0"/>
          </a:p>
          <a:p>
            <a:pPr lvl="1"/>
            <a:r>
              <a:rPr lang="fr-FR" dirty="0" smtClean="0"/>
              <a:t>Aller au-delà de la corrélation grâce à un modèle</a:t>
            </a:r>
          </a:p>
          <a:p>
            <a:pPr lvl="1"/>
            <a:endParaRPr lang="fr-FR" dirty="0"/>
          </a:p>
          <a:p>
            <a:pPr marL="457200" lvl="1" indent="0">
              <a:buNone/>
            </a:pPr>
            <a:r>
              <a:rPr lang="fr-FR" dirty="0" smtClean="0"/>
              <a:t>Sources : 	le cours de Guillaume Blanc</a:t>
            </a:r>
          </a:p>
          <a:p>
            <a:pPr marL="457200" lvl="1" indent="0">
              <a:buNone/>
            </a:pPr>
            <a:r>
              <a:rPr lang="fr-FR" dirty="0"/>
              <a:t>	</a:t>
            </a:r>
            <a:r>
              <a:rPr lang="fr-FR" dirty="0" smtClean="0"/>
              <a:t>	http://callingbullshit.org/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Emmanuelle RIO 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Colloque EPU 2019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3AD4-87C2-43D1-AB0F-BC73958D7B58}" type="slidenum">
              <a:rPr lang="fr-FR" smtClean="0"/>
              <a:t>7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1944" y="2766454"/>
            <a:ext cx="3984110" cy="251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204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Développement de modèles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Les questions de Fermi et la résolution de problèmes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Emmanuelle RIO 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Colloque EPU 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3AD4-87C2-43D1-AB0F-BC73958D7B58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4593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questions de Fermi/La physique à 10%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Emmanuelle RIO 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Colloque EPU 2019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3AD4-87C2-43D1-AB0F-BC73958D7B58}" type="slidenum">
              <a:rPr lang="fr-FR" smtClean="0"/>
              <a:t>9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95794" y="2203955"/>
            <a:ext cx="7463246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fr-FR" sz="2400" dirty="0" smtClean="0"/>
              <a:t>Estimer </a:t>
            </a:r>
            <a:r>
              <a:rPr lang="fr-FR" sz="2400" dirty="0"/>
              <a:t>la longueur que vous écrivez au cours d’une année scolaire.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fr-FR" sz="2400" dirty="0"/>
              <a:t> 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fr-FR" sz="2400" dirty="0" smtClean="0"/>
              <a:t>Combien </a:t>
            </a:r>
            <a:r>
              <a:rPr lang="fr-FR" sz="2400" dirty="0"/>
              <a:t>de fourmis peut-on mettre dans une </a:t>
            </a:r>
            <a:r>
              <a:rPr lang="fr-FR" sz="2400" dirty="0" smtClean="0"/>
              <a:t>                  baignoire </a:t>
            </a:r>
            <a:r>
              <a:rPr lang="fr-FR" sz="2400" dirty="0"/>
              <a:t>?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fr-FR" sz="2400" dirty="0"/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fr-FR" sz="2400" dirty="0"/>
              <a:t>Combien d'hectares planter en blé pour faire du pain pour les français ?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699248" y="2313432"/>
            <a:ext cx="4142232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Faire un schéma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Lister les paramètres et les reporter sur le schéma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Ecrire une expression littérale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Faire une application numérique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Commenter</a:t>
            </a:r>
          </a:p>
          <a:p>
            <a:endParaRPr lang="fr-FR" dirty="0"/>
          </a:p>
        </p:txBody>
      </p:sp>
      <p:sp>
        <p:nvSpPr>
          <p:cNvPr id="8" name="Flèche droite 7"/>
          <p:cNvSpPr/>
          <p:nvPr/>
        </p:nvSpPr>
        <p:spPr>
          <a:xfrm>
            <a:off x="2833116" y="5239511"/>
            <a:ext cx="978408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4038600" y="5158662"/>
            <a:ext cx="31708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Donner quelques réflexes</a:t>
            </a:r>
          </a:p>
          <a:p>
            <a:r>
              <a:rPr lang="fr-FR" dirty="0" smtClean="0"/>
              <a:t>Donner confiance aux étudiants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8238744" y="5239511"/>
            <a:ext cx="37954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Sources : 	Enrico Fermi</a:t>
            </a:r>
          </a:p>
          <a:p>
            <a:r>
              <a:rPr lang="fr-FR" dirty="0" smtClean="0"/>
              <a:t>	Cours de Jean-Michel </a:t>
            </a:r>
            <a:r>
              <a:rPr lang="fr-FR" dirty="0" err="1" smtClean="0"/>
              <a:t>Courty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9670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719</Words>
  <Application>Microsoft Office PowerPoint</Application>
  <PresentationFormat>Grand écran</PresentationFormat>
  <Paragraphs>199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Times New Roman</vt:lpstr>
      <vt:lpstr>Wingdings</vt:lpstr>
      <vt:lpstr>Thème Office</vt:lpstr>
      <vt:lpstr>Comment rentabiliser les conférences EPU ? </vt:lpstr>
      <vt:lpstr>Le(s) glaneur(s) et la glaneuse </vt:lpstr>
      <vt:lpstr>Les ingrédients</vt:lpstr>
      <vt:lpstr>Les ingrédients</vt:lpstr>
      <vt:lpstr>Les ingrédients</vt:lpstr>
      <vt:lpstr>L’introduction</vt:lpstr>
      <vt:lpstr>Le but de l’UE et son introduction</vt:lpstr>
      <vt:lpstr>Développement de modèles</vt:lpstr>
      <vt:lpstr>Les questions de Fermi/La physique à 10%</vt:lpstr>
      <vt:lpstr>La résolution de problème</vt:lpstr>
      <vt:lpstr>Mener à bien des expériences</vt:lpstr>
      <vt:lpstr>Le travail des TPs – l’utilisation du smartphone</vt:lpstr>
      <vt:lpstr>Le travail des TPs – l’utilisation du smartphone</vt:lpstr>
      <vt:lpstr>Comparer théorie et expériences</vt:lpstr>
      <vt:lpstr>Le travail des TPs – comparer modèle et expérience</vt:lpstr>
      <vt:lpstr>Le travail des TPs – To be continued</vt:lpstr>
      <vt:lpstr>Bonus : rendre les étudiants actifs</vt:lpstr>
      <vt:lpstr>Rendre les étudiants actifs : les boîtiers de vote</vt:lpstr>
      <vt:lpstr>Rendre les étudiants actifs : les TDs en autonomie</vt:lpstr>
      <vt:lpstr>Conclusion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rentabiliser les conférences EPU ?</dc:title>
  <dc:creator>Emmanuelle RIO</dc:creator>
  <cp:lastModifiedBy>Emmanuelle RIO</cp:lastModifiedBy>
  <cp:revision>18</cp:revision>
  <dcterms:created xsi:type="dcterms:W3CDTF">2019-07-08T15:46:41Z</dcterms:created>
  <dcterms:modified xsi:type="dcterms:W3CDTF">2019-07-09T21:59:25Z</dcterms:modified>
</cp:coreProperties>
</file>